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396" r:id="rId3"/>
    <p:sldId id="395" r:id="rId4"/>
    <p:sldId id="400" r:id="rId5"/>
    <p:sldId id="401" r:id="rId6"/>
    <p:sldId id="397" r:id="rId7"/>
    <p:sldId id="402" r:id="rId8"/>
    <p:sldId id="398" r:id="rId9"/>
    <p:sldId id="399" r:id="rId10"/>
    <p:sldId id="403" r:id="rId11"/>
    <p:sldId id="387" r:id="rId12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3C6"/>
    <a:srgbClr val="6699FF"/>
    <a:srgbClr val="4F81BD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8" autoAdjust="0"/>
    <p:restoredTop sz="95308" autoAdjust="0"/>
  </p:normalViewPr>
  <p:slideViewPr>
    <p:cSldViewPr>
      <p:cViewPr varScale="1">
        <p:scale>
          <a:sx n="88" d="100"/>
          <a:sy n="88" d="100"/>
        </p:scale>
        <p:origin x="2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81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81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717C1D-2E49-49E3-8241-B85E2560FF37}" type="datetimeFigureOut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15707"/>
            <a:ext cx="5439101" cy="4468101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817"/>
            <a:ext cx="2946247" cy="496810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9817"/>
            <a:ext cx="2946246" cy="496810"/>
          </a:xfrm>
          <a:prstGeom prst="rect">
            <a:avLst/>
          </a:prstGeom>
        </p:spPr>
        <p:txBody>
          <a:bodyPr vert="horz" wrap="square" lIns="92108" tIns="46054" rIns="92108" bIns="4605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FAA40CA-1897-4327-A894-BD3EC745A2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0906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8BBC0-E0A8-4E83-980E-FE1114740AE6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A492E-638E-46E7-A9BF-45CF9A2CB7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24F4C-7D81-40C7-BDAD-5CD10BE7D799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4114A-4C96-4256-81D2-6A7517FA53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E1EA7-64E1-4B95-88FB-80B4D14A57E2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E6135-73A3-4D88-8039-5FDD5F9854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1243D-7C8D-4F36-9BAB-F97BA1C2E207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6CC91-FDD2-498A-87DD-6D131B6479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E3D6E-7328-4EA0-A038-F19593258AAF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E3D6E-6242-42E8-B401-17DAE825B1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3D6DB-BDE3-4BBA-B473-2ED31AA056F6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F1659-A19D-4206-9BFB-F117F8B425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4A2D-B798-4E08-BDAB-5639326DA4CB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FDD6F-E939-48D1-B1B3-01CAB13A86A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D032D-EC2A-4DA2-9D84-9CB7CD521253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A50CD-19A1-422A-ADF5-83088B3C7B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2CBE5-EE39-45C2-BCD6-DB66FA805E74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D4F85-A331-468A-9BE3-CFFFB951C21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F4FEB-0DE0-4B5A-84E3-6A5EE8232C5D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E0742-141A-42BB-B905-A526CB8D577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938E6-FDBF-4ACE-B191-E15180F8CA11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3C9F5-3EC3-42A5-AA80-6A93CFA61A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C65B6F-9F90-4082-96DD-4109526B867F}" type="datetime1">
              <a:rPr lang="ru-RU"/>
              <a:pPr>
                <a:defRPr/>
              </a:pPr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385D438-9F34-422C-966E-B8079965D5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1"/>
          <p:cNvSpPr>
            <a:spLocks noGrp="1"/>
          </p:cNvSpPr>
          <p:nvPr>
            <p:ph type="ctrTitle"/>
          </p:nvPr>
        </p:nvSpPr>
        <p:spPr>
          <a:xfrm>
            <a:off x="251520" y="4221088"/>
            <a:ext cx="4176713" cy="2232248"/>
          </a:xfrm>
        </p:spPr>
        <p:txBody>
          <a:bodyPr rtlCol="0">
            <a:noAutofit/>
          </a:bodyPr>
          <a:lstStyle/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МОДЕЛИ НЕЗАВИСИМОЙ ОЦЕНКИ КАЧЕСТВА ПОДГОТОВКИ КАДРОВ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ВАРИАТИВНОСТЬ ПРОЦЕДУР ОЦЕНКИ КАЧЕСТВА ПОДГОТОВКИ ПЕРСОНАЛА В УЧЕБНОМ ЦЕНТРЕ «МРСК Урала»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4" name="Текст 2"/>
          <p:cNvSpPr txBox="1">
            <a:spLocks/>
          </p:cNvSpPr>
          <p:nvPr/>
        </p:nvSpPr>
        <p:spPr bwMode="auto">
          <a:xfrm>
            <a:off x="5219700" y="2974757"/>
            <a:ext cx="36004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defTabSz="909638"/>
            <a:r>
              <a:rPr lang="ru-RU" altLang="ru-RU" dirty="0" smtClean="0">
                <a:solidFill>
                  <a:schemeClr val="bg1"/>
                </a:solidFill>
                <a:latin typeface="Arial Narrow" pitchFamily="34" charset="0"/>
              </a:rPr>
              <a:t>Начальник УРРОП</a:t>
            </a:r>
            <a:endParaRPr lang="ru-RU" altLang="ru-RU" dirty="0">
              <a:solidFill>
                <a:schemeClr val="bg1"/>
              </a:solidFill>
              <a:latin typeface="Arial Narrow" pitchFamily="34" charset="0"/>
            </a:endParaRPr>
          </a:p>
          <a:p>
            <a:pPr defTabSz="909638"/>
            <a:r>
              <a:rPr lang="ru-RU" altLang="ru-RU" dirty="0" smtClean="0">
                <a:solidFill>
                  <a:schemeClr val="bg1"/>
                </a:solidFill>
                <a:latin typeface="Arial Narrow" pitchFamily="34" charset="0"/>
              </a:rPr>
              <a:t>Морозова Элина Васильевна</a:t>
            </a:r>
            <a:endParaRPr lang="ru-RU" altLang="ru-RU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561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ПРИМЕНЯЕМ </a:t>
            </a:r>
            <a:r>
              <a:rPr lang="ru-RU" sz="18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ПРАВИЛА…НОК</a:t>
            </a:r>
            <a:endParaRPr lang="ru-RU" sz="1800" b="1" dirty="0">
              <a:solidFill>
                <a:srgbClr val="4F81BD">
                  <a:lumMod val="75000"/>
                </a:srgb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6810-1936-44C4-B643-8211257C56C4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09837"/>
              </p:ext>
            </p:extLst>
          </p:nvPr>
        </p:nvGraphicFramePr>
        <p:xfrm>
          <a:off x="323528" y="620688"/>
          <a:ext cx="8640960" cy="5040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3129389712"/>
                    </a:ext>
                  </a:extLst>
                </a:gridCol>
              </a:tblGrid>
              <a:tr h="4701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latin typeface="Arial Narrow" panose="020B0606020202030204" pitchFamily="34" charset="0"/>
                        </a:rPr>
                        <a:t>ПРАВИЛА…НОК</a:t>
                      </a:r>
                      <a:endParaRPr lang="ru-RU" sz="16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latin typeface="Arial Narrow" panose="020B0606020202030204" pitchFamily="34" charset="0"/>
                          <a:ea typeface="Calibri"/>
                        </a:rPr>
                        <a:t>Программа </a:t>
                      </a:r>
                      <a:r>
                        <a:rPr lang="ru-RU" sz="1600" b="0" dirty="0" smtClean="0">
                          <a:latin typeface="Arial Narrow" panose="020B0606020202030204" pitchFamily="34" charset="0"/>
                          <a:ea typeface="Calibri"/>
                        </a:rPr>
                        <a:t>квалификационного </a:t>
                      </a:r>
                      <a:r>
                        <a:rPr lang="ru-RU" sz="1600" b="0" dirty="0" smtClean="0">
                          <a:latin typeface="Arial Narrow" panose="020B0606020202030204" pitchFamily="34" charset="0"/>
                          <a:ea typeface="Calibri"/>
                        </a:rPr>
                        <a:t>экзамена</a:t>
                      </a:r>
                      <a:endParaRPr lang="ru-RU" sz="16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902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Например, «Электромонтер по обслуживанию подстанций, 3 уровень квалификации»</a:t>
                      </a:r>
                      <a:endParaRPr lang="ru-RU" sz="16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51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1-й</a:t>
                      </a:r>
                      <a:r>
                        <a:rPr lang="ru-RU" sz="1400" baseline="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этап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ТЕОРЕТИЧЕСКИЙ 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1-й этап</a:t>
                      </a:r>
                      <a:r>
                        <a:rPr lang="ru-RU" sz="1400" baseline="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ТЕОРЕТИЧЕСКИЙ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756">
                <a:tc row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2-й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этап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ПРАКТИЧЕСКАЯ РАБОТА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2-й этап -</a:t>
                      </a:r>
                      <a:r>
                        <a:rPr lang="ru-RU" sz="1400" baseline="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Учебном центре – «пробная работа»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3022">
                <a:tc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spc="-20" baseline="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2 этап: на рабочем месте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Организация практики на рабочем месте в рамках образовательной программы (использование элементов дуальной формы)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511">
                <a:tc v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Слушатель направляется на практику в ПО с заданием в соответствии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1400" baseline="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КОС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6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Правила оценки (технологическая карта)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Требования к оценке (технологическая карта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)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51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Протокол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экспертной</a:t>
                      </a:r>
                      <a:r>
                        <a:rPr lang="ru-RU" sz="1400" baseline="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комиссии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Каждый член комиссии заполняет Экзаменационную ведомость. Затем все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- Протокол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квалификационного экзамена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88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Критерии в соответствии с Утвержденным КОС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Критерии в соответствии с Утвержденным КОС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827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Эксперты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ЦОК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Эксперты ЦОК; Мастера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ПО,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назначаемые приказом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для руководства практикой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0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6CC91-FDD2-498A-87DD-6D131B6479EF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619672" y="1988840"/>
            <a:ext cx="604867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Благодарю</a:t>
            </a:r>
            <a:r>
              <a:rPr lang="ru-RU" altLang="ru-RU" sz="4400" b="1" baseline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 </a:t>
            </a:r>
            <a:r>
              <a:rPr lang="ru-RU" altLang="ru-RU" sz="4400" b="1" baseline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за внимание</a:t>
            </a:r>
            <a:r>
              <a:rPr lang="ru-RU" altLang="ru-RU" sz="4400" b="1" baseline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!</a:t>
            </a:r>
            <a:endParaRPr lang="ru-RU" altLang="ru-RU" sz="4400" b="1" dirty="0">
              <a:solidFill>
                <a:schemeClr val="tx2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pPr>
              <a:lnSpc>
                <a:spcPts val="18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СТРАТЕГИЯ РАЗВИТИЯ СИСТЕМЫ ПОДГОТОВКИ РАБОЧИХ КАДРОВ И ФОРМИРОВАНИЯ ПРИКЛАДНЫХ КВАЛИФИКАЦИЙ В РОССИЙСКОЙ ФЕДЕРАЦИИ НА ПЕРИОД ДО 2020 ГОДА</a:t>
            </a:r>
            <a:b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Одобрено Коллегией </a:t>
            </a:r>
            <a:r>
              <a:rPr lang="ru-RU" sz="2000" b="1" dirty="0" err="1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Минобрнауки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</a:t>
            </a:r>
            <a:b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(протокол от 18 июля 2013 г. № ПК-5вн)</a:t>
            </a:r>
            <a:b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4F81BD">
                  <a:lumMod val="75000"/>
                </a:srgb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096345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«Заметной </a:t>
            </a:r>
            <a:r>
              <a:rPr lang="ru-RU" sz="2000" dirty="0">
                <a:latin typeface="Arial Narrow" panose="020B0606020202030204" pitchFamily="34" charset="0"/>
              </a:rPr>
              <a:t>тенденцией в сфере развития </a:t>
            </a:r>
            <a:r>
              <a:rPr lang="ru-RU" sz="2000" dirty="0" smtClean="0">
                <a:latin typeface="Arial Narrow" panose="020B0606020202030204" pitchFamily="34" charset="0"/>
              </a:rPr>
              <a:t>кадрового </a:t>
            </a:r>
            <a:r>
              <a:rPr lang="ru-RU" sz="2000" dirty="0">
                <a:latin typeface="Arial Narrow" panose="020B0606020202030204" pitchFamily="34" charset="0"/>
              </a:rPr>
              <a:t>потенциала организаций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 Narrow" panose="020B0606020202030204" pitchFamily="34" charset="0"/>
              </a:rPr>
              <a:t>и предприятий становится создание собственных центров и программ обучения персонала. Как показывают проведенные исследования, 66 % работодателей предпочитают доучивать и переучивать своих работников на базе собственных образовательных подразделений. В целом такое положение отвечает мировой тенденции повышения роли внутрифирменной подготовки </a:t>
            </a:r>
            <a:r>
              <a:rPr lang="ru-RU" sz="2000" dirty="0" smtClean="0">
                <a:latin typeface="Arial Narrow" panose="020B0606020202030204" pitchFamily="34" charset="0"/>
              </a:rPr>
              <a:t>сотрудников» </a:t>
            </a:r>
            <a:endParaRPr lang="ru-RU" sz="2000" dirty="0">
              <a:latin typeface="Arial Narrow" panose="020B060602020203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6CC91-FDD2-498A-87DD-6D131B6479EF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8353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ВАРИАТИВНОСТЬ ПРОЦЕДУР ОЦЕНКИ КАЧЕСТВА ПОДГОТОВКИ ПЕРСОНАЛА 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УЧЕБНОМ ЦЕНТРЕ «МРСК УРАЛА»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020" y="1019317"/>
            <a:ext cx="8229600" cy="4785948"/>
          </a:xfrm>
        </p:spPr>
        <p:txBody>
          <a:bodyPr/>
          <a:lstStyle/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r>
              <a:rPr lang="ru-RU" sz="2400" dirty="0" smtClean="0">
                <a:solidFill>
                  <a:prstClr val="black"/>
                </a:solidFill>
                <a:latin typeface="Arial Narrow" panose="020B0606020202030204" pitchFamily="34" charset="0"/>
                <a:ea typeface="MS Mincho"/>
                <a:cs typeface="Arial" panose="020B0604020202020204" pitchFamily="34" charset="0"/>
              </a:rPr>
              <a:t>Реализация методик</a:t>
            </a:r>
            <a:r>
              <a:rPr lang="ru-RU" sz="2400" b="1" dirty="0" smtClean="0">
                <a:solidFill>
                  <a:prstClr val="black"/>
                </a:solidFill>
                <a:latin typeface="Arial Narrow" panose="020B0606020202030204" pitchFamily="34" charset="0"/>
                <a:ea typeface="MS Mincho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solidFill>
                  <a:prstClr val="black"/>
                </a:solidFill>
                <a:latin typeface="Arial Narrow" panose="020B0606020202030204" pitchFamily="34" charset="0"/>
                <a:ea typeface="MS Mincho"/>
                <a:cs typeface="Arial" panose="020B0604020202020204" pitchFamily="34" charset="0"/>
              </a:rPr>
              <a:t>WorldSkills</a:t>
            </a:r>
            <a:r>
              <a:rPr lang="ru-RU" sz="2400" b="1" dirty="0" smtClean="0">
                <a:solidFill>
                  <a:prstClr val="black"/>
                </a:solidFill>
                <a:latin typeface="Arial Narrow" panose="020B0606020202030204" pitchFamily="34" charset="0"/>
                <a:ea typeface="MS Mincho"/>
                <a:cs typeface="Arial" panose="020B0604020202020204" pitchFamily="34" charset="0"/>
              </a:rPr>
              <a:t>: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2400" b="1" dirty="0" smtClean="0">
              <a:solidFill>
                <a:prstClr val="black"/>
              </a:solidFill>
              <a:latin typeface="Arial Narrow" panose="020B0606020202030204" pitchFamily="34" charset="0"/>
              <a:ea typeface="MS Mincho"/>
              <a:cs typeface="Arial" panose="020B0604020202020204" pitchFamily="34" charset="0"/>
            </a:endParaRP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2400" b="1" dirty="0">
              <a:solidFill>
                <a:prstClr val="black"/>
              </a:solidFill>
              <a:latin typeface="Arial Narrow" panose="020B0606020202030204" pitchFamily="34" charset="0"/>
              <a:ea typeface="MS Mincho"/>
              <a:cs typeface="Arial" panose="020B0604020202020204" pitchFamily="34" charset="0"/>
            </a:endParaRP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2400" b="1" dirty="0" smtClean="0">
              <a:solidFill>
                <a:prstClr val="black"/>
              </a:solidFill>
              <a:latin typeface="Arial Narrow" panose="020B0606020202030204" pitchFamily="34" charset="0"/>
              <a:ea typeface="MS Mincho"/>
              <a:cs typeface="Arial" panose="020B0604020202020204" pitchFamily="34" charset="0"/>
            </a:endParaRP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r>
              <a:rPr lang="ru-RU" sz="2400" dirty="0" smtClean="0">
                <a:solidFill>
                  <a:prstClr val="black"/>
                </a:solidFill>
                <a:latin typeface="Arial Narrow" panose="020B0606020202030204" pitchFamily="34" charset="0"/>
                <a:ea typeface="MS Mincho"/>
                <a:cs typeface="Arial" panose="020B0604020202020204" pitchFamily="34" charset="0"/>
              </a:rPr>
              <a:t>Реализация </a:t>
            </a:r>
            <a:r>
              <a:rPr lang="ru-RU" sz="24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 </a:t>
            </a:r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</a:t>
            </a:r>
            <a:r>
              <a:rPr lang="ru-RU" sz="24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независимой </a:t>
            </a:r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оценки </a:t>
            </a:r>
            <a:r>
              <a:rPr lang="ru-RU" sz="24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квалификации: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2400" b="1" dirty="0" smtClean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2400" b="1" dirty="0" smtClean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2400" dirty="0" smtClean="0">
              <a:solidFill>
                <a:prstClr val="black"/>
              </a:solidFill>
              <a:latin typeface="Arial Narrow" panose="020B0606020202030204" pitchFamily="34" charset="0"/>
              <a:ea typeface="MS Mincho"/>
              <a:cs typeface="Arial" panose="020B0604020202020204" pitchFamily="34" charset="0"/>
            </a:endParaRP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r>
              <a:rPr lang="ru-RU" sz="2400" dirty="0" smtClean="0">
                <a:solidFill>
                  <a:prstClr val="black"/>
                </a:solidFill>
                <a:latin typeface="Arial Narrow" panose="020B0606020202030204" pitchFamily="34" charset="0"/>
                <a:ea typeface="MS Mincho"/>
                <a:cs typeface="Arial" panose="020B0604020202020204" pitchFamily="34" charset="0"/>
              </a:rPr>
              <a:t>Реализация </a:t>
            </a:r>
            <a:r>
              <a:rPr lang="ru-RU" sz="2400" b="1" dirty="0">
                <a:solidFill>
                  <a:prstClr val="black"/>
                </a:solidFill>
                <a:latin typeface="Arial Narrow" panose="020B0606020202030204" pitchFamily="34" charset="0"/>
                <a:ea typeface="MS Mincho"/>
                <a:cs typeface="Arial" panose="020B0604020202020204" pitchFamily="34" charset="0"/>
              </a:rPr>
              <a:t>практико-ориентированной (дуальной) </a:t>
            </a:r>
            <a:r>
              <a:rPr lang="ru-RU" sz="2400" dirty="0">
                <a:solidFill>
                  <a:prstClr val="black"/>
                </a:solidFill>
                <a:latin typeface="Arial Narrow" panose="020B0606020202030204" pitchFamily="34" charset="0"/>
                <a:ea typeface="MS Mincho"/>
                <a:cs typeface="Arial" panose="020B0604020202020204" pitchFamily="34" charset="0"/>
              </a:rPr>
              <a:t>модели </a:t>
            </a:r>
            <a:r>
              <a:rPr lang="ru-RU" sz="2400" dirty="0" smtClean="0">
                <a:solidFill>
                  <a:prstClr val="black"/>
                </a:solidFill>
                <a:latin typeface="Arial Narrow" panose="020B0606020202030204" pitchFamily="34" charset="0"/>
                <a:ea typeface="MS Mincho"/>
                <a:cs typeface="Arial" panose="020B0604020202020204" pitchFamily="34" charset="0"/>
              </a:rPr>
              <a:t>обучения:</a:t>
            </a:r>
            <a:endParaRPr lang="ru-RU" sz="2400" dirty="0">
              <a:solidFill>
                <a:prstClr val="black"/>
              </a:solidFill>
              <a:latin typeface="Arial Narrow" panose="020B0606020202030204" pitchFamily="34" charset="0"/>
              <a:ea typeface="MS Mincho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6CC91-FDD2-498A-87DD-6D131B6479EF}" type="slidenum">
              <a:rPr lang="ru-RU" altLang="ru-RU" smtClean="0"/>
              <a:pPr>
                <a:defRPr/>
              </a:pPr>
              <a:t>3</a:t>
            </a:fld>
            <a:endParaRPr lang="ru-RU" alt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909738"/>
              </p:ext>
            </p:extLst>
          </p:nvPr>
        </p:nvGraphicFramePr>
        <p:xfrm>
          <a:off x="457200" y="1556792"/>
          <a:ext cx="8075240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>
                  <a:extLst>
                    <a:ext uri="{9D8B030D-6E8A-4147-A177-3AD203B41FA5}">
                      <a16:colId xmlns:a16="http://schemas.microsoft.com/office/drawing/2014/main" val="110054558"/>
                    </a:ext>
                  </a:extLst>
                </a:gridCol>
                <a:gridCol w="6480720">
                  <a:extLst>
                    <a:ext uri="{9D8B030D-6E8A-4147-A177-3AD203B41FA5}">
                      <a16:colId xmlns:a16="http://schemas.microsoft.com/office/drawing/2014/main" val="3667708222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ct val="150000"/>
                        <a:buNone/>
                        <a:defRPr/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MS Mincho"/>
                          <a:cs typeface="Arial" panose="020B0604020202020204" pitchFamily="34" charset="0"/>
                        </a:rPr>
                        <a:t>Регламент организации и проведения квалификационного экзамена с использованием элементов методики </a:t>
                      </a:r>
                      <a:r>
                        <a:rPr lang="ru-RU" sz="1800" dirty="0" err="1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MS Mincho"/>
                          <a:cs typeface="Arial" panose="020B0604020202020204" pitchFamily="34" charset="0"/>
                        </a:rPr>
                        <a:t>Ворлдскиллс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42082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115303"/>
              </p:ext>
            </p:extLst>
          </p:nvPr>
        </p:nvGraphicFramePr>
        <p:xfrm>
          <a:off x="467544" y="3356992"/>
          <a:ext cx="806489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4451828"/>
                    </a:ext>
                  </a:extLst>
                </a:gridCol>
                <a:gridCol w="6552728">
                  <a:extLst>
                    <a:ext uri="{9D8B030D-6E8A-4147-A177-3AD203B41FA5}">
                      <a16:colId xmlns:a16="http://schemas.microsoft.com/office/drawing/2014/main" val="2137632560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ct val="150000"/>
                        <a:buNone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MS Mincho"/>
                          <a:cs typeface="Arial" panose="020B0604020202020204" pitchFamily="34" charset="0"/>
                        </a:rPr>
                        <a:t>Порядок организации профессионального экзамена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45916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468970"/>
              </p:ext>
            </p:extLst>
          </p:nvPr>
        </p:nvGraphicFramePr>
        <p:xfrm>
          <a:off x="467544" y="4725144"/>
          <a:ext cx="806489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3328910395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874288329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ОСОБЫЙ ПОРЯДОК ОСВОЕНИЯ  ПРОГРАММ  … ПО ПРОФЕССИЯМ РАБОЧИХ (ПЕРВАЯ РАБОЧАЯ ПРОФЕССИЯ)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ПОЛОЖЕНИЕ О КВАЛИФИКАЦИОННОМ ЭКЗАМЕНЕ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404040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579" y="1545386"/>
            <a:ext cx="1224136" cy="79208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3227945"/>
            <a:ext cx="1081860" cy="1044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4881601"/>
            <a:ext cx="2592287" cy="41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59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КВАЛИФИКАЦИОННЫЙ ЭКЗАМЕН ПО МЕТОДИКЕ 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ВОРЛДСКИЛЛС:</a:t>
            </a:r>
            <a:r>
              <a:rPr lang="ru-RU" sz="20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Narrow" pitchFamily="34" charset="0"/>
                <a:cs typeface="Arial" charset="0"/>
              </a:rPr>
              <a:t/>
            </a:r>
            <a:br>
              <a:rPr lang="ru-RU" sz="20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Narrow" pitchFamily="34" charset="0"/>
                <a:cs typeface="Arial" charset="0"/>
              </a:rPr>
            </a:b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ДОКУМЕНТЫ, ОПРЕДЕЛИВШИЕ ОСНОВУ МЕТОДОЛОГИИ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556792"/>
            <a:ext cx="7056784" cy="3600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1. Стандарты  </a:t>
            </a:r>
            <a:r>
              <a:rPr lang="ru-RU" sz="2000" dirty="0" err="1">
                <a:latin typeface="Arial Narrow" panose="020B0606020202030204" pitchFamily="34" charset="0"/>
              </a:rPr>
              <a:t>WorldSkills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latin typeface="Arial Narrow" panose="020B0606020202030204" pitchFamily="34" charset="0"/>
              </a:rPr>
              <a:t>(</a:t>
            </a:r>
            <a:r>
              <a:rPr lang="ru-RU" sz="2000" dirty="0">
                <a:latin typeface="Arial Narrow" panose="020B0606020202030204" pitchFamily="34" charset="0"/>
              </a:rPr>
              <a:t>стандарты проведения чемпионатов, стандарты оформления конкурсной </a:t>
            </a:r>
            <a:r>
              <a:rPr lang="ru-RU" sz="2000" dirty="0" smtClean="0">
                <a:latin typeface="Arial Narrow" panose="020B0606020202030204" pitchFamily="34" charset="0"/>
              </a:rPr>
              <a:t>документации</a:t>
            </a:r>
            <a:r>
              <a:rPr lang="ru-RU" sz="2000" dirty="0" smtClean="0">
                <a:latin typeface="Arial Narrow" panose="020B0606020202030204" pitchFamily="34" charset="0"/>
              </a:rPr>
              <a:t>). </a:t>
            </a:r>
            <a:r>
              <a:rPr lang="ru-RU" sz="2000" dirty="0">
                <a:latin typeface="Arial Narrow" panose="020B0606020202030204" pitchFamily="34" charset="0"/>
              </a:rPr>
              <a:t>Задания </a:t>
            </a:r>
            <a:r>
              <a:rPr lang="ru-RU" sz="2000" dirty="0" smtClean="0">
                <a:latin typeface="Arial Narrow" panose="020B0606020202030204" pitchFamily="34" charset="0"/>
              </a:rPr>
              <a:t>Чемпионата ПАО </a:t>
            </a:r>
            <a:r>
              <a:rPr lang="ru-RU" sz="2000" dirty="0">
                <a:latin typeface="Arial Narrow" panose="020B0606020202030204" pitchFamily="34" charset="0"/>
              </a:rPr>
              <a:t>«</a:t>
            </a:r>
            <a:r>
              <a:rPr lang="ru-RU" sz="2000" dirty="0" err="1">
                <a:latin typeface="Arial Narrow" panose="020B0606020202030204" pitchFamily="34" charset="0"/>
              </a:rPr>
              <a:t>Россети</a:t>
            </a:r>
            <a:r>
              <a:rPr lang="ru-RU" sz="2000" dirty="0">
                <a:latin typeface="Arial Narrow" panose="020B0606020202030204" pitchFamily="34" charset="0"/>
              </a:rPr>
              <a:t>» по методике </a:t>
            </a:r>
            <a:r>
              <a:rPr lang="ru-RU" sz="2000" dirty="0" err="1">
                <a:latin typeface="Arial Narrow" panose="020B0606020202030204" pitchFamily="34" charset="0"/>
              </a:rPr>
              <a:t>WorldSkills</a:t>
            </a:r>
            <a:r>
              <a:rPr lang="ru-RU" sz="2000" dirty="0">
                <a:latin typeface="Arial Narrow" panose="020B0606020202030204" pitchFamily="34" charset="0"/>
              </a:rPr>
              <a:t> 2018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2. Профессиональные стандарты – единая система компетенций по уровням квалификации</a:t>
            </a:r>
          </a:p>
          <a:p>
            <a:pPr>
              <a:buNone/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3. Программы обучения по профессиям рабочих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35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СТАНДАРТЫ WSR: СТАНДАРТЫ ПРОВЕДЕНИЯ ЧЕМПИОНАТОВ, СТАНДАРТЫ ОФОРМЛЕНИЯ КОНКУРСНОЙ ДОКУМЕНТАЦИИ, СТАНДАРТЫ БРЕНДА, </a:t>
            </a:r>
            <a:br>
              <a:rPr lang="ru-RU" sz="18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СТАНДАРТЫ КОМПЕТЕНЦИИ (WSSS)</a:t>
            </a:r>
            <a:endParaRPr lang="ru-RU" sz="1800" b="1" dirty="0">
              <a:solidFill>
                <a:srgbClr val="4F81BD">
                  <a:lumMod val="75000"/>
                </a:srgb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http://worldskills.ru/images/wsr-standarts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490092"/>
            <a:ext cx="8229600" cy="4198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1143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КВАЛИФИКАЦИОННЫЙ </a:t>
            </a:r>
            <a: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ЭКЗАМЕН ПО МЕТОДИКЕ ВОРЛДСКИЛЛС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2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внесены изменения в программы </a:t>
            </a:r>
            <a:r>
              <a:rPr lang="ru-RU" sz="2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профессиональной </a:t>
            </a:r>
            <a:r>
              <a:rPr lang="ru-RU" sz="22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подготовки по </a:t>
            </a:r>
            <a:r>
              <a:rPr lang="ru-RU" sz="2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профессиям</a:t>
            </a:r>
          </a:p>
          <a:p>
            <a:pPr marL="685800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Электромонтер </a:t>
            </a:r>
            <a:r>
              <a:rPr lang="ru-RU" sz="22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ремонту и монтажу кабельных линий </a:t>
            </a:r>
            <a:r>
              <a:rPr lang="ru-RU" sz="2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3-5 р.</a:t>
            </a:r>
          </a:p>
          <a:p>
            <a:pPr marL="685800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Электромонтер </a:t>
            </a:r>
            <a:r>
              <a:rPr lang="ru-RU" sz="22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обслуживанию подстанций 3-го </a:t>
            </a:r>
            <a:r>
              <a:rPr lang="ru-RU" sz="2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 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 требований к выполнению теоретического экзамена и практической работы. </a:t>
            </a:r>
            <a:endParaRPr lang="ru-RU" sz="2200" dirty="0" smtClean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2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разработаны на основе конкурсного задания Открытого Чемпионата ПАО «</a:t>
            </a:r>
            <a:r>
              <a:rPr lang="ru-RU" sz="2200" dirty="0" err="1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Россети</a:t>
            </a:r>
            <a:r>
              <a:rPr lang="ru-RU" sz="22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по методике </a:t>
            </a:r>
            <a:r>
              <a:rPr lang="en-US" sz="2200" dirty="0" err="1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WorldSkills</a:t>
            </a:r>
            <a:r>
              <a:rPr lang="ru-RU" sz="22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2018. </a:t>
            </a:r>
            <a:endParaRPr lang="ru-RU" sz="2200" dirty="0" smtClean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2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Эксперты - сотрудники </a:t>
            </a:r>
            <a:r>
              <a:rPr lang="ru-RU" sz="2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Учебного центра, ранее обучившиеся по программам Союза «Молодые профессионалы» (</a:t>
            </a:r>
            <a:r>
              <a:rPr lang="ru-RU" sz="2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WorldSkills</a:t>
            </a:r>
            <a:r>
              <a:rPr lang="ru-RU" sz="2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Russia</a:t>
            </a:r>
            <a:r>
              <a:rPr lang="ru-RU" sz="2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6CC91-FDD2-498A-87DD-6D131B6479EF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4418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561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ПРИМЕНЯЕМ </a:t>
            </a:r>
            <a:r>
              <a:rPr lang="en-US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WSR</a:t>
            </a:r>
            <a:endParaRPr lang="ru-RU" sz="1800" b="1" dirty="0">
              <a:solidFill>
                <a:srgbClr val="4F81BD">
                  <a:lumMod val="75000"/>
                </a:srgb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6810-1936-44C4-B643-8211257C56C4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962477"/>
              </p:ext>
            </p:extLst>
          </p:nvPr>
        </p:nvGraphicFramePr>
        <p:xfrm>
          <a:off x="323528" y="620688"/>
          <a:ext cx="8640960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3129389712"/>
                    </a:ext>
                  </a:extLst>
                </a:gridCol>
              </a:tblGrid>
              <a:tr h="3921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dirty="0" smtClean="0">
                          <a:latin typeface="Arial Narrow" panose="020B0606020202030204" pitchFamily="34" charset="0"/>
                          <a:ea typeface="Calibri"/>
                        </a:rPr>
                        <a:t>WSR</a:t>
                      </a:r>
                      <a:endParaRPr lang="ru-RU" sz="16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latin typeface="Arial Narrow" panose="020B0606020202030204" pitchFamily="34" charset="0"/>
                          <a:ea typeface="Calibri"/>
                        </a:rPr>
                        <a:t>Программа обучения по профессии рабочего в части проведения квалификационного экзамена</a:t>
                      </a:r>
                      <a:endParaRPr lang="ru-RU" sz="16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2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Компетенция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«Эксплуатация кабельных линий электропередачи»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94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1-й модуль – Проверка знаний действующих правил, инструкций и норм с применением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программного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комплекса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400" dirty="0" err="1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АСОП-Эксперт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»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 этап квалификационного экзамена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5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2-й модуль – Монтаж концевой кабельной муфты 35 кВ на 3D макете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в Учебном центре – «пробная работа»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 baseline="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3-й модуль – Монтаж соединительной муфты холодной усадки тип CSJA-12/1x95-240 с экраном из медной луженой сетки сечением 50 мм2 на кабеле с изоляцией из сшитого полиэтилена марки </a:t>
                      </a:r>
                      <a:r>
                        <a:rPr lang="ru-RU" sz="1400" spc="-20" baseline="0" dirty="0" err="1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АПвПуг</a:t>
                      </a:r>
                      <a:r>
                        <a:rPr lang="ru-RU" sz="1400" spc="-20" baseline="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1Х120/50-10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2 этап: на рабочем месте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Организация практики на рабочем месте в рамках образовательной программы (использование элементов дуальной формы)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55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Слушатель направляется на практику в ПО с заданием в соответствии с конкурсным заданием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чемпионата </a:t>
                      </a:r>
                      <a:endParaRPr lang="ru-RU" sz="1400" dirty="0"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26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Правила оценки (технологическая карта)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Требования к оценке (технологическая карта): для завершения обучения достаточно набрать 50% баллов от заявленных на чемпионат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11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Протокол прохождения соревнования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Каждый член комиссии заполняет Экзаменационную ведомость. Затем все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- Протокол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квалификационного экзамена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94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Оценочный лист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 baseline="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Заключение о выполнении квалификационной работы, </a:t>
                      </a:r>
                      <a:r>
                        <a:rPr lang="ru-RU" sz="1400" spc="-20" baseline="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производственная </a:t>
                      </a:r>
                      <a:r>
                        <a:rPr lang="ru-RU" sz="1400" spc="-20" baseline="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характеристика, дневник практики; оценочный лист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236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Эксперты Чемпионата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Эксперты Чемпионата; Мастера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ПО, </a:t>
                      </a:r>
                      <a:r>
                        <a:rPr lang="ru-RU" sz="1400" dirty="0" smtClean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назначаемые приказом </a:t>
                      </a:r>
                      <a:r>
                        <a:rPr lang="ru-RU" sz="1400" dirty="0"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для руководства практикой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ПРОФЕССИОНАЛЬНЫЙ ЭКЗАМЕН ПО ПРАВИЛАМ ПРОВЕДЕНИЯ ЦЕНТРОМ </a:t>
            </a:r>
            <a: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ОЦЕНКИ КВАЛИФИКАЦИЙ НЕЗАВИСИМОЙ </a:t>
            </a:r>
            <a: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ОЦЕНКИ КВАЛИФИКАЦИИ</a:t>
            </a:r>
            <a:b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ДОКУМЕНТЫ, ОПРЕДЕЛИВШИЕ ОСНОВУ МЕТОДОЛОГИИ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6"/>
          </a:xfrm>
        </p:spPr>
        <p:txBody>
          <a:bodyPr/>
          <a:lstStyle/>
          <a:p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03.07.2016 г. № 238-ФЗ «О независимой оценке квалификации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»;</a:t>
            </a: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Правительства Российской федерации от 16 ноября 2016 г. № 1204 «Об утверждении правил проведения центром оценки квалификаций независимой оценки квалификации в форме профессионального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экзамена»;</a:t>
            </a:r>
          </a:p>
          <a:p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Минтруда России от 02.12.2016 № 706н «Об утверждении образца заявления для проведения независимой оценки квалификации и Порядка подачи такого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заявления». </a:t>
            </a: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6CC91-FDD2-498A-87DD-6D131B6479EF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1813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ПРОФЕССИОНАЛЬНЫЙ ЭКЗАМЕН ПО ПРАВИЛАМ ПРОВЕДЕНИЯ ЦЕНТРОМ ОЦЕНКИ КВАЛИФИКАЦИЙ НЕЗАВИСИМОЙ ОЦЕНКИ </a:t>
            </a:r>
            <a:r>
              <a:rPr lang="ru-RU" sz="18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КВАЛИФИКАЦИИ</a:t>
            </a:r>
            <a:br>
              <a:rPr lang="ru-RU" sz="18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ЛОКАЛЬНЫЕ АКТЫ</a:t>
            </a:r>
            <a:endParaRPr lang="ru-RU" sz="1800" b="1" dirty="0">
              <a:solidFill>
                <a:srgbClr val="4F81BD">
                  <a:lumMod val="75000"/>
                </a:srgb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полномочия  по оценке 18 </a:t>
            </a:r>
            <a:r>
              <a:rPr lang="ru-RU" sz="2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квалификаций;</a:t>
            </a:r>
            <a:endParaRPr lang="ru-RU" sz="2400" dirty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подтверждена квалификация 19 </a:t>
            </a:r>
            <a:r>
              <a:rPr lang="ru-RU" sz="2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экспертов;</a:t>
            </a:r>
          </a:p>
          <a:p>
            <a:pPr lvl="0"/>
            <a:r>
              <a:rPr lang="ru-RU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Порядок организации профессионального </a:t>
            </a:r>
            <a:r>
              <a:rPr lang="ru-RU" sz="2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экзамена, разработанный в МРЭЦК «Урал»;</a:t>
            </a:r>
          </a:p>
          <a:p>
            <a:pPr lvl="0"/>
            <a:r>
              <a:rPr lang="ru-RU" sz="2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оценочные </a:t>
            </a:r>
            <a:r>
              <a:rPr lang="ru-RU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средства для оценки </a:t>
            </a:r>
            <a:r>
              <a:rPr lang="ru-RU" sz="2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квалификации; </a:t>
            </a:r>
            <a:endParaRPr lang="ru-RU" sz="24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lvl="0"/>
            <a:r>
              <a:rPr lang="ru-RU" sz="2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график прохождения сопряженного квалификационного экзамена и НОК</a:t>
            </a:r>
            <a:endParaRPr lang="ru-RU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6CC91-FDD2-498A-87DD-6D131B6479EF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14820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для правления УЦ_ОТЧЁТ за 91 мес 2015 1</Template>
  <TotalTime>8987</TotalTime>
  <Words>743</Words>
  <Application>Microsoft Office PowerPoint</Application>
  <PresentationFormat>Экран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MS Mincho</vt:lpstr>
      <vt:lpstr>Arial</vt:lpstr>
      <vt:lpstr>Arial Narrow</vt:lpstr>
      <vt:lpstr>Calibri</vt:lpstr>
      <vt:lpstr>Times New Roman</vt:lpstr>
      <vt:lpstr>Тема Office</vt:lpstr>
      <vt:lpstr>МОДЕЛИ НЕЗАВИСИМОЙ ОЦЕНКИ КАЧЕСТВА ПОДГОТОВКИ КАДРОВ:  ВАРИАТИВНОСТЬ ПРОЦЕДУР ОЦЕНКИ КАЧЕСТВА ПОДГОТОВКИ ПЕРСОНАЛА В УЧЕБНОМ ЦЕНТРЕ «МРСК Урала»</vt:lpstr>
      <vt:lpstr>  СТРАТЕГИЯ РАЗВИТИЯ СИСТЕМЫ ПОДГОТОВКИ РАБОЧИХ КАДРОВ И ФОРМИРОВАНИЯ ПРИКЛАДНЫХ КВАЛИФИКАЦИЙ В РОССИЙСКОЙ ФЕДЕРАЦИИ НА ПЕРИОД ДО 2020 ГОДА  Одобрено Коллегией Минобрнауки России  (протокол от 18 июля 2013 г. № ПК-5вн) </vt:lpstr>
      <vt:lpstr>ВАРИАТИВНОСТЬ ПРОЦЕДУР ОЦЕНКИ КАЧЕСТВА ПОДГОТОВКИ ПЕРСОНАЛА В УЧЕБНОМ ЦЕНТРЕ «МРСК УРАЛА»</vt:lpstr>
      <vt:lpstr>КВАЛИФИКАЦИОННЫЙ ЭКЗАМЕН ПО МЕТОДИКЕ ВОРЛДСКИЛЛС: ДОКУМЕНТЫ, ОПРЕДЕЛИВШИЕ ОСНОВУ МЕТОДОЛОГИИ</vt:lpstr>
      <vt:lpstr>СТАНДАРТЫ WSR: СТАНДАРТЫ ПРОВЕДЕНИЯ ЧЕМПИОНАТОВ, СТАНДАРТЫ ОФОРМЛЕНИЯ КОНКУРСНОЙ ДОКУМЕНТАЦИИ, СТАНДАРТЫ БРЕНДА,  СТАНДАРТЫ КОМПЕТЕНЦИИ (WSSS)</vt:lpstr>
      <vt:lpstr>КВАЛИФИКАЦИОННЫЙ ЭКЗАМЕН ПО МЕТОДИКЕ ВОРЛДСКИЛЛС</vt:lpstr>
      <vt:lpstr>ПРИМЕНЯЕМ WSR</vt:lpstr>
      <vt:lpstr>ПРОФЕССИОНАЛЬНЫЙ ЭКЗАМЕН ПО ПРАВИЛАМ ПРОВЕДЕНИЯ ЦЕНТРОМ ОЦЕНКИ КВАЛИФИКАЦИЙ НЕЗАВИСИМОЙ ОЦЕНКИ КВАЛИФИКАЦИИ ДОКУМЕНТЫ, ОПРЕДЕЛИВШИЕ ОСНОВУ МЕТОДОЛОГИИ</vt:lpstr>
      <vt:lpstr>ПРОФЕССИОНАЛЬНЫЙ ЭКЗАМЕН ПО ПРАВИЛАМ ПРОВЕДЕНИЯ ЦЕНТРОМ ОЦЕНКИ КВАЛИФИКАЦИЙ НЕЗАВИСИМОЙ ОЦЕНКИ КВАЛИФИКАЦИИ ЛОКАЛЬНЫЕ АКТЫ</vt:lpstr>
      <vt:lpstr>ПРИМЕНЯЕМ ПРАВИЛА…НОК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рассмотрении отчета о финансово- хозяйственной деятельности  Учебного центра «МРСК Урала» за 9 месяцев 2015 г.  О рассмотрении финансового плана  Учебного центра «МРСК Урала» на 2016 г.</dc:title>
  <dc:creator>User</dc:creator>
  <cp:lastModifiedBy>Морозова Элина Васильевна</cp:lastModifiedBy>
  <cp:revision>857</cp:revision>
  <cp:lastPrinted>2015-12-10T04:25:09Z</cp:lastPrinted>
  <dcterms:created xsi:type="dcterms:W3CDTF">2015-11-08T10:42:08Z</dcterms:created>
  <dcterms:modified xsi:type="dcterms:W3CDTF">2019-02-21T10:57:28Z</dcterms:modified>
</cp:coreProperties>
</file>